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5" r:id="rId6"/>
    <p:sldId id="266" r:id="rId7"/>
    <p:sldId id="261" r:id="rId8"/>
    <p:sldId id="260" r:id="rId9"/>
    <p:sldId id="264" r:id="rId10"/>
    <p:sldId id="262" r:id="rId11"/>
    <p:sldId id="267" r:id="rId12"/>
    <p:sldId id="263" r:id="rId1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07"/>
    <p:restoredTop sz="94690"/>
  </p:normalViewPr>
  <p:slideViewPr>
    <p:cSldViewPr snapToGrid="0" snapToObjects="1">
      <p:cViewPr>
        <p:scale>
          <a:sx n="35" d="100"/>
          <a:sy n="35" d="100"/>
        </p:scale>
        <p:origin x="1392" y="15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3033633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ClrTx/>
              <a:buSzTx/>
              <a:buNone/>
              <a:defRPr sz="2400" i="1"/>
            </a:lvl1pPr>
          </a:lstStyle>
          <a:p>
            <a:r>
              <a:t>–Johnny Appleseed</a:t>
            </a:r>
          </a:p>
        </p:txBody>
      </p:sp>
      <p:sp>
        <p:nvSpPr>
          <p:cNvPr id="94" name="“Type a quote here.”"/>
          <p:cNvSpPr txBox="1">
            <a:spLocks noGrp="1"/>
          </p:cNvSpPr>
          <p:nvPr>
            <p:ph type="body" sz="quarter" idx="14"/>
          </p:nvPr>
        </p:nvSpPr>
        <p:spPr>
          <a:xfrm>
            <a:off x="1270000" y="4308599"/>
            <a:ext cx="10464800" cy="609776"/>
          </a:xfrm>
          <a:prstGeom prst="rect">
            <a:avLst/>
          </a:prstGeom>
        </p:spPr>
        <p:txBody>
          <a:bodyPr>
            <a:spAutoFit/>
          </a:bodyPr>
          <a:lstStyle>
            <a:lvl1pPr marL="0" indent="0" algn="ctr">
              <a:spcBef>
                <a:spcPts val="0"/>
              </a:spcBef>
              <a:buClrTx/>
              <a:buSzTx/>
              <a:buNone/>
              <a:defRPr sz="34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19250" y="673100"/>
            <a:ext cx="9758016" cy="59055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lstStyle/>
          <a:p>
            <a:r>
              <a:t>Title Text</a:t>
            </a:r>
          </a:p>
        </p:txBody>
      </p:sp>
      <p:sp>
        <p:nvSpPr>
          <p:cNvPr id="22" name="Body Level One…"/>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638919"/>
            <a:ext cx="5334001" cy="8216901"/>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buClrTx/>
              <a:defRPr sz="2800"/>
            </a:lvl1pPr>
            <a:lvl2pPr marL="685800" indent="-342900">
              <a:spcBef>
                <a:spcPts val="3200"/>
              </a:spcBef>
              <a:buClrTx/>
              <a:defRPr sz="2800"/>
            </a:lvl2pPr>
            <a:lvl3pPr marL="1028700" indent="-342900">
              <a:spcBef>
                <a:spcPts val="3200"/>
              </a:spcBef>
              <a:buClrTx/>
              <a:defRPr sz="2800"/>
            </a:lvl3pPr>
            <a:lvl4pPr marL="1371600" indent="-342900">
              <a:spcBef>
                <a:spcPts val="3200"/>
              </a:spcBef>
              <a:buClrTx/>
              <a:defRPr sz="2800"/>
            </a:lvl4pPr>
            <a:lvl5pPr marL="1714500" indent="-342900">
              <a:spcBef>
                <a:spcPts val="3200"/>
              </a:spcBef>
              <a:buClrTx/>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Project Title"/>
          <p:cNvSpPr txBox="1">
            <a:spLocks noGrp="1"/>
          </p:cNvSpPr>
          <p:nvPr>
            <p:ph type="ctrTitle"/>
          </p:nvPr>
        </p:nvSpPr>
        <p:spPr>
          <a:prstGeom prst="rect">
            <a:avLst/>
          </a:prstGeom>
        </p:spPr>
        <p:txBody>
          <a:bodyPr/>
          <a:lstStyle>
            <a:lvl1pPr>
              <a:defRPr>
                <a:latin typeface="Arial"/>
                <a:ea typeface="Arial"/>
                <a:cs typeface="Arial"/>
                <a:sym typeface="Arial"/>
              </a:defRPr>
            </a:lvl1pPr>
          </a:lstStyle>
          <a:p>
            <a:r>
              <a:rPr lang="zh-CN" altLang="en-US" dirty="0"/>
              <a:t>“</a:t>
            </a:r>
            <a:r>
              <a:rPr lang="en-US" altLang="zh-CN" dirty="0"/>
              <a:t>BOOK</a:t>
            </a:r>
            <a:r>
              <a:rPr lang="zh-CN" altLang="en-US" dirty="0"/>
              <a:t>”</a:t>
            </a:r>
            <a:endParaRPr dirty="0"/>
          </a:p>
        </p:txBody>
      </p:sp>
      <p:sp>
        <p:nvSpPr>
          <p:cNvPr id="120" name="Group Members"/>
          <p:cNvSpPr txBox="1">
            <a:spLocks noGrp="1"/>
          </p:cNvSpPr>
          <p:nvPr>
            <p:ph type="subTitle" sz="quarter" idx="1"/>
          </p:nvPr>
        </p:nvSpPr>
        <p:spPr>
          <a:prstGeom prst="rect">
            <a:avLst/>
          </a:prstGeom>
        </p:spPr>
        <p:txBody>
          <a:bodyPr>
            <a:normAutofit lnSpcReduction="10000"/>
          </a:bodyPr>
          <a:lstStyle>
            <a:lvl1pPr>
              <a:defRPr>
                <a:latin typeface="Arial"/>
                <a:ea typeface="Arial"/>
                <a:cs typeface="Arial"/>
                <a:sym typeface="Arial"/>
              </a:defRPr>
            </a:lvl1pPr>
          </a:lstStyle>
          <a:p>
            <a:r>
              <a:rPr lang="en-US" altLang="zh-CN" dirty="0"/>
              <a:t>Jiang</a:t>
            </a:r>
            <a:r>
              <a:rPr lang="zh-CN" altLang="en-US" dirty="0"/>
              <a:t> </a:t>
            </a:r>
            <a:r>
              <a:rPr lang="en-US" altLang="zh-CN" dirty="0" err="1"/>
              <a:t>Boqin</a:t>
            </a:r>
            <a:r>
              <a:rPr lang="zh-CN" altLang="en-US" dirty="0"/>
              <a:t>、</a:t>
            </a:r>
            <a:r>
              <a:rPr lang="en-US" altLang="zh-CN" dirty="0"/>
              <a:t>Wang</a:t>
            </a:r>
            <a:r>
              <a:rPr lang="zh-CN" altLang="en-US" dirty="0"/>
              <a:t> </a:t>
            </a:r>
            <a:r>
              <a:rPr lang="en-US" altLang="zh-CN" dirty="0" err="1"/>
              <a:t>Zihui</a:t>
            </a:r>
            <a:r>
              <a:rPr lang="zh-CN" altLang="en-US" dirty="0"/>
              <a:t>、</a:t>
            </a:r>
            <a:r>
              <a:rPr lang="en-US" altLang="zh-CN" dirty="0"/>
              <a:t>Lou</a:t>
            </a:r>
            <a:r>
              <a:rPr lang="zh-CN" altLang="en-US" dirty="0"/>
              <a:t> </a:t>
            </a:r>
            <a:r>
              <a:rPr lang="en-US" altLang="zh-CN" dirty="0" err="1"/>
              <a:t>Xiaohui</a:t>
            </a:r>
            <a:r>
              <a:rPr lang="zh-CN" altLang="en-US" dirty="0"/>
              <a:t>、       </a:t>
            </a:r>
            <a:r>
              <a:rPr lang="en-US" altLang="zh-CN" dirty="0"/>
              <a:t>Zhao</a:t>
            </a:r>
            <a:r>
              <a:rPr lang="zh-CN" altLang="en-US" dirty="0"/>
              <a:t> </a:t>
            </a:r>
            <a:r>
              <a:rPr lang="en-US" altLang="zh-CN" dirty="0" err="1"/>
              <a:t>Maoying</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imeline for Completion (What will you do for the rest of the week?)"/>
          <p:cNvSpPr txBox="1">
            <a:spLocks noGrp="1"/>
          </p:cNvSpPr>
          <p:nvPr>
            <p:ph type="subTitle" sz="quarter" idx="1"/>
          </p:nvPr>
        </p:nvSpPr>
        <p:spPr>
          <a:xfrm>
            <a:off x="3307109" y="1055662"/>
            <a:ext cx="6390582" cy="1292276"/>
          </a:xfrm>
          <a:prstGeom prst="rect">
            <a:avLst/>
          </a:prstGeom>
        </p:spPr>
        <p:txBody>
          <a:bodyPr>
            <a:normAutofit/>
          </a:bodyPr>
          <a:lstStyle>
            <a:lvl1pPr defTabSz="286258">
              <a:defRPr sz="3234">
                <a:latin typeface="Arial"/>
                <a:ea typeface="Arial"/>
                <a:cs typeface="Arial"/>
                <a:sym typeface="Arial"/>
              </a:defRPr>
            </a:lvl1pPr>
          </a:lstStyle>
          <a:p>
            <a:r>
              <a:rPr dirty="0"/>
              <a:t>Timeline for Completion (What will </a:t>
            </a:r>
            <a:r>
              <a:rPr lang="en-US" altLang="zh-CN" dirty="0"/>
              <a:t>I</a:t>
            </a:r>
            <a:r>
              <a:rPr dirty="0"/>
              <a:t> do for the rest of the week?)</a:t>
            </a:r>
          </a:p>
        </p:txBody>
      </p:sp>
      <p:sp>
        <p:nvSpPr>
          <p:cNvPr id="2" name="文本框 1">
            <a:extLst>
              <a:ext uri="{FF2B5EF4-FFF2-40B4-BE49-F238E27FC236}">
                <a16:creationId xmlns:a16="http://schemas.microsoft.com/office/drawing/2014/main" id="{6100B4F3-4FC3-F64F-BAE9-04AEEF43B78F}"/>
              </a:ext>
            </a:extLst>
          </p:cNvPr>
          <p:cNvSpPr txBox="1"/>
          <p:nvPr/>
        </p:nvSpPr>
        <p:spPr>
          <a:xfrm>
            <a:off x="413393" y="2631285"/>
            <a:ext cx="12524262" cy="45345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a:r>
              <a:rPr lang="en" altLang="zh-CN" dirty="0"/>
              <a:t>We're going to record photos every day,</a:t>
            </a:r>
          </a:p>
          <a:p>
            <a:pPr algn="l"/>
            <a:endParaRPr lang="en" altLang="zh-CN" dirty="0"/>
          </a:p>
          <a:p>
            <a:pPr marL="342900" indent="-342900" algn="l">
              <a:buFont typeface="Arial" panose="020B0604020202020204" pitchFamily="34" charset="0"/>
              <a:buChar char="•"/>
            </a:pPr>
            <a:r>
              <a:rPr lang="en" altLang="zh-CN" dirty="0"/>
              <a:t>On the first day, we put the original 200 pages on the wall</a:t>
            </a:r>
          </a:p>
          <a:p>
            <a:pPr marL="342900" indent="-342900" algn="l">
              <a:buFont typeface="Arial" panose="020B0604020202020204" pitchFamily="34" charset="0"/>
              <a:buChar char="•"/>
            </a:pPr>
            <a:endParaRPr lang="en" altLang="zh-CN" dirty="0"/>
          </a:p>
          <a:p>
            <a:pPr marL="342900" indent="-342900" algn="l">
              <a:buFont typeface="Arial" panose="020B0604020202020204" pitchFamily="34" charset="0"/>
              <a:buChar char="•"/>
            </a:pPr>
            <a:r>
              <a:rPr lang="en" altLang="zh-CN" dirty="0"/>
              <a:t>The next day, we cut out 200 pages</a:t>
            </a:r>
          </a:p>
          <a:p>
            <a:pPr marL="342900" indent="-342900" algn="l">
              <a:buFont typeface="Arial" panose="020B0604020202020204" pitchFamily="34" charset="0"/>
              <a:buChar char="•"/>
            </a:pPr>
            <a:endParaRPr lang="en" altLang="zh-CN" dirty="0"/>
          </a:p>
          <a:p>
            <a:pPr marL="342900" indent="-342900" algn="l">
              <a:buFont typeface="Arial" panose="020B0604020202020204" pitchFamily="34" charset="0"/>
              <a:buChar char="•"/>
            </a:pPr>
            <a:r>
              <a:rPr lang="en" altLang="zh-CN" dirty="0"/>
              <a:t>On the third day, we pasted the cut geometric blocks on the wall again</a:t>
            </a:r>
          </a:p>
          <a:p>
            <a:pPr marL="342900" indent="-342900" algn="l">
              <a:buFont typeface="Arial" panose="020B0604020202020204" pitchFamily="34" charset="0"/>
              <a:buChar char="•"/>
            </a:pPr>
            <a:endParaRPr lang="en" altLang="zh-CN" dirty="0"/>
          </a:p>
          <a:p>
            <a:pPr marL="342900" indent="-342900" algn="l">
              <a:buFont typeface="Arial" panose="020B0604020202020204" pitchFamily="34" charset="0"/>
              <a:buChar char="•"/>
            </a:pPr>
            <a:r>
              <a:rPr lang="en" altLang="zh-CN" dirty="0"/>
              <a:t>On the fourth day, we classified the three shapes and added the symbols we made</a:t>
            </a:r>
          </a:p>
          <a:p>
            <a:pPr marL="342900" indent="-342900" algn="l">
              <a:buFont typeface="Arial" panose="020B0604020202020204" pitchFamily="34" charset="0"/>
              <a:buChar char="•"/>
            </a:pPr>
            <a:endParaRPr lang="en" altLang="zh-CN" dirty="0"/>
          </a:p>
          <a:p>
            <a:pPr marL="342900" indent="-342900" algn="l">
              <a:buFont typeface="Arial" panose="020B0604020202020204" pitchFamily="34" charset="0"/>
              <a:buChar char="•"/>
            </a:pPr>
            <a:r>
              <a:rPr lang="en" altLang="zh-CN" dirty="0"/>
              <a:t>Day five, organize the books.</a:t>
            </a:r>
          </a:p>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4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F3D15D32-AA6D-2646-9EF9-8718EBEF4F3E}"/>
              </a:ext>
            </a:extLst>
          </p:cNvPr>
          <p:cNvSpPr txBox="1"/>
          <p:nvPr/>
        </p:nvSpPr>
        <p:spPr>
          <a:xfrm>
            <a:off x="4820770" y="3408245"/>
            <a:ext cx="4270400" cy="32419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altLang="zh-CN" sz="3600" dirty="0"/>
              <a:t>Final presentation </a:t>
            </a:r>
            <a:r>
              <a:rPr lang="en-US" altLang="zh-CN" dirty="0"/>
              <a:t>:</a:t>
            </a:r>
          </a:p>
          <a:p>
            <a:endParaRPr lang="en-US" altLang="zh-CN" dirty="0"/>
          </a:p>
          <a:p>
            <a:endParaRPr lang="en-US" altLang="zh-CN" dirty="0"/>
          </a:p>
          <a:p>
            <a:pPr algn="l"/>
            <a:r>
              <a:rPr lang="en-US" altLang="zh-CN" dirty="0"/>
              <a:t>1. Four process diagrams</a:t>
            </a:r>
            <a:endParaRPr lang="zh-CN" altLang="zh-CN" dirty="0"/>
          </a:p>
          <a:p>
            <a:pPr algn="l"/>
            <a:r>
              <a:rPr lang="en-US" altLang="zh-CN" dirty="0"/>
              <a:t>2. Adapted Books</a:t>
            </a:r>
            <a:endParaRPr lang="zh-CN" altLang="zh-CN" dirty="0"/>
          </a:p>
          <a:p>
            <a:pPr algn="l"/>
            <a:r>
              <a:rPr lang="en-US" altLang="zh-CN" dirty="0"/>
              <a:t> </a:t>
            </a:r>
            <a:endParaRPr lang="zh-CN" altLang="zh-CN" dirty="0"/>
          </a:p>
          <a:p>
            <a:pPr algn="l"/>
            <a:r>
              <a:rPr lang="en-US" altLang="zh-CN" dirty="0"/>
              <a:t> </a:t>
            </a:r>
            <a:endParaRPr lang="zh-CN" altLang="zh-CN" dirty="0"/>
          </a:p>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4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163176482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hank you"/>
          <p:cNvSpPr txBox="1">
            <a:spLocks noGrp="1"/>
          </p:cNvSpPr>
          <p:nvPr>
            <p:ph type="subTitle" sz="quarter" idx="1"/>
          </p:nvPr>
        </p:nvSpPr>
        <p:spPr>
          <a:xfrm>
            <a:off x="3446809" y="3862362"/>
            <a:ext cx="6390582" cy="1292276"/>
          </a:xfrm>
          <a:prstGeom prst="rect">
            <a:avLst/>
          </a:prstGeom>
        </p:spPr>
        <p:txBody>
          <a:bodyPr/>
          <a:lstStyle>
            <a:lvl1pPr>
              <a:defRPr sz="6600">
                <a:latin typeface="Arial"/>
                <a:ea typeface="Arial"/>
                <a:cs typeface="Arial"/>
                <a:sym typeface="Arial"/>
              </a:defRPr>
            </a:lvl1pPr>
          </a:lstStyle>
          <a:p>
            <a:r>
              <a:t>Thank you</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688F6C08-74F9-AC43-8D6C-26AAC840D40E}"/>
              </a:ext>
            </a:extLst>
          </p:cNvPr>
          <p:cNvSpPr>
            <a:spLocks noGrp="1"/>
          </p:cNvSpPr>
          <p:nvPr>
            <p:ph type="body" sz="quarter" idx="1"/>
          </p:nvPr>
        </p:nvSpPr>
        <p:spPr>
          <a:xfrm>
            <a:off x="333828" y="783770"/>
            <a:ext cx="12670972" cy="5045529"/>
          </a:xfrm>
        </p:spPr>
        <p:txBody>
          <a:bodyPr>
            <a:normAutofit fontScale="70000" lnSpcReduction="20000"/>
          </a:bodyPr>
          <a:lstStyle/>
          <a:p>
            <a:r>
              <a:rPr lang="en-US" altLang="zh-CN" dirty="0"/>
              <a:t>Discovered problems:</a:t>
            </a:r>
          </a:p>
          <a:p>
            <a:pPr algn="l"/>
            <a:endParaRPr lang="en-US" altLang="zh-CN" dirty="0"/>
          </a:p>
          <a:p>
            <a:pPr algn="l"/>
            <a:r>
              <a:rPr lang="en-US" altLang="zh-CN" dirty="0"/>
              <a:t> As we all know, books we usually read are regular cuboids, opening is the preface, catalogue, text, ending, lack of many interesting and </a:t>
            </a:r>
          </a:p>
          <a:p>
            <a:pPr algn="l"/>
            <a:r>
              <a:rPr lang="en-US" altLang="zh-CN" dirty="0"/>
              <a:t>intuitive manifestations.</a:t>
            </a:r>
            <a:endParaRPr lang="zh-CN" altLang="zh-CN" dirty="0"/>
          </a:p>
          <a:p>
            <a:pPr algn="l"/>
            <a:r>
              <a:rPr lang="zh-CN" altLang="en-US" dirty="0"/>
              <a:t>                                              </a:t>
            </a:r>
            <a:r>
              <a:rPr lang="en-US" altLang="zh-CN" dirty="0"/>
              <a:t>Our ultimate goal:</a:t>
            </a:r>
          </a:p>
          <a:p>
            <a:pPr algn="l"/>
            <a:r>
              <a:rPr lang="en-US" altLang="zh-CN" dirty="0"/>
              <a:t> </a:t>
            </a:r>
          </a:p>
          <a:p>
            <a:pPr algn="l"/>
            <a:r>
              <a:rPr lang="en-US" altLang="zh-CN" dirty="0"/>
              <a:t>to make books more interesting and intuitive.</a:t>
            </a:r>
            <a:endParaRPr lang="zh-CN" altLang="zh-CN" dirty="0"/>
          </a:p>
          <a:p>
            <a:r>
              <a:rPr lang="en-US" altLang="zh-CN" dirty="0"/>
              <a:t>How to change: </a:t>
            </a:r>
          </a:p>
          <a:p>
            <a:endParaRPr lang="en-US" altLang="zh-CN" dirty="0"/>
          </a:p>
          <a:p>
            <a:r>
              <a:rPr lang="en-US" altLang="zh-CN" dirty="0"/>
              <a:t>We transform the title, text and picture information of a book into our own language, and then bind the original book into a new book in our own language, so that the reading form of the book is not so single, and the information is more intuitive.</a:t>
            </a:r>
            <a:endParaRPr lang="zh-CN" altLang="zh-CN" dirty="0"/>
          </a:p>
          <a:p>
            <a:endParaRPr lang="zh-CN" altLang="en-US" dirty="0"/>
          </a:p>
        </p:txBody>
      </p:sp>
      <p:sp>
        <p:nvSpPr>
          <p:cNvPr id="4" name="文本框 3">
            <a:extLst>
              <a:ext uri="{FF2B5EF4-FFF2-40B4-BE49-F238E27FC236}">
                <a16:creationId xmlns:a16="http://schemas.microsoft.com/office/drawing/2014/main" id="{04444E1E-E4F3-9948-B069-78E4EE5F9335}"/>
              </a:ext>
            </a:extLst>
          </p:cNvPr>
          <p:cNvSpPr txBox="1"/>
          <p:nvPr/>
        </p:nvSpPr>
        <p:spPr>
          <a:xfrm>
            <a:off x="2048348" y="5710003"/>
            <a:ext cx="8908104" cy="305724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zh-CN" altLang="zh-CN" dirty="0"/>
              <a:t>发现的问题：众所周知，我们平时阅读的书本都是规规矩矩的长方体，翻开便是序言，目录，正文，尾声，缺少了不少趣味性和直观性的体现。</a:t>
            </a:r>
          </a:p>
          <a:p>
            <a:r>
              <a:rPr lang="zh-CN" altLang="zh-CN" dirty="0"/>
              <a:t>我们的最终目的：想让阅读的书籍便得生动有趣，更加直观。</a:t>
            </a:r>
          </a:p>
          <a:p>
            <a:r>
              <a:rPr lang="zh-CN" altLang="zh-CN" dirty="0"/>
              <a:t>如何改变：我们把一本书本的标题，正文，图片信息转化成自己的语言，然后用我们自己的语言将原本的书再重新装订成一本新的书，让书阅读形式不那么单一，信息也更加直观。</a:t>
            </a:r>
          </a:p>
          <a:p>
            <a:pPr marL="0" marR="0" indent="0" algn="ctr" defTabSz="584200" rtl="0" fontAlgn="auto" latinLnBrk="0" hangingPunct="0">
              <a:lnSpc>
                <a:spcPct val="100000"/>
              </a:lnSpc>
              <a:spcBef>
                <a:spcPts val="0"/>
              </a:spcBef>
              <a:spcAft>
                <a:spcPts val="0"/>
              </a:spcAft>
              <a:buClrTx/>
              <a:buSzTx/>
              <a:buFontTx/>
              <a:buNone/>
              <a:tabLst/>
            </a:pPr>
            <a:endParaRPr kumimoji="0" lang="zh-CN" altLang="en-US" sz="24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Inspiration"/>
          <p:cNvSpPr txBox="1">
            <a:spLocks noGrp="1"/>
          </p:cNvSpPr>
          <p:nvPr>
            <p:ph type="subTitle" sz="quarter" idx="1"/>
          </p:nvPr>
        </p:nvSpPr>
        <p:spPr>
          <a:xfrm>
            <a:off x="419100" y="381000"/>
            <a:ext cx="3827116" cy="621358"/>
          </a:xfrm>
          <a:prstGeom prst="rect">
            <a:avLst/>
          </a:prstGeom>
        </p:spPr>
        <p:txBody>
          <a:bodyPr>
            <a:normAutofit lnSpcReduction="10000"/>
          </a:bodyPr>
          <a:lstStyle>
            <a:lvl1pPr algn="l">
              <a:defRPr>
                <a:latin typeface="Arial"/>
                <a:ea typeface="Arial"/>
                <a:cs typeface="Arial"/>
                <a:sym typeface="Arial"/>
              </a:defRPr>
            </a:lvl1pPr>
          </a:lstStyle>
          <a:p>
            <a:r>
              <a:rPr dirty="0"/>
              <a:t>Inspiration</a:t>
            </a:r>
          </a:p>
        </p:txBody>
      </p:sp>
      <p:pic>
        <p:nvPicPr>
          <p:cNvPr id="3" name="图片 2">
            <a:extLst>
              <a:ext uri="{FF2B5EF4-FFF2-40B4-BE49-F238E27FC236}">
                <a16:creationId xmlns:a16="http://schemas.microsoft.com/office/drawing/2014/main" id="{74E06066-144E-0E4D-B1E2-8FB9B5C817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1505" y="1592043"/>
            <a:ext cx="4358282" cy="5067571"/>
          </a:xfrm>
          <a:prstGeom prst="rect">
            <a:avLst/>
          </a:prstGeom>
        </p:spPr>
      </p:pic>
      <p:sp>
        <p:nvSpPr>
          <p:cNvPr id="4" name="文本框 3">
            <a:extLst>
              <a:ext uri="{FF2B5EF4-FFF2-40B4-BE49-F238E27FC236}">
                <a16:creationId xmlns:a16="http://schemas.microsoft.com/office/drawing/2014/main" id="{CF00F03C-A159-894F-A94B-D0DCB58664D2}"/>
              </a:ext>
            </a:extLst>
          </p:cNvPr>
          <p:cNvSpPr txBox="1"/>
          <p:nvPr/>
        </p:nvSpPr>
        <p:spPr>
          <a:xfrm>
            <a:off x="1796782" y="7013337"/>
            <a:ext cx="395300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zh-CN" altLang="en-US" dirty="0"/>
              <a:t>“</a:t>
            </a:r>
            <a:r>
              <a:rPr lang="en-US" altLang="zh-CN" dirty="0"/>
              <a:t>B</a:t>
            </a:r>
            <a:r>
              <a:rPr kumimoji="0" lang="en-US" altLang="zh-CN" sz="2400" b="1" i="0" u="none" strike="noStrike" cap="none" spc="0" normalizeH="0" baseline="0" dirty="0">
                <a:ln>
                  <a:noFill/>
                </a:ln>
                <a:solidFill>
                  <a:srgbClr val="FFFFFF"/>
                </a:solidFill>
                <a:effectLst/>
                <a:uFillTx/>
                <a:latin typeface="Helvetica Neue"/>
                <a:ea typeface="Helvetica Neue"/>
                <a:cs typeface="Helvetica Neue"/>
                <a:sym typeface="Helvetica Neue"/>
              </a:rPr>
              <a:t>auhaus</a:t>
            </a:r>
            <a:r>
              <a:rPr lang="zh-CN" altLang="en-US" dirty="0"/>
              <a:t>”</a:t>
            </a:r>
            <a:r>
              <a:rPr lang="en-US" altLang="zh-CN" dirty="0"/>
              <a:t>this</a:t>
            </a:r>
            <a:r>
              <a:rPr lang="zh-CN" altLang="en-US" dirty="0"/>
              <a:t> </a:t>
            </a:r>
            <a:r>
              <a:rPr lang="en-US" altLang="zh-CN" dirty="0"/>
              <a:t>book</a:t>
            </a:r>
            <a:r>
              <a:rPr lang="zh-CN" altLang="en-US" dirty="0"/>
              <a:t> </a:t>
            </a:r>
            <a:r>
              <a:rPr lang="en-US" altLang="zh-CN" dirty="0"/>
              <a:t>I</a:t>
            </a:r>
            <a:r>
              <a:rPr lang="zh-CN" altLang="en-US" dirty="0"/>
              <a:t> </a:t>
            </a:r>
            <a:r>
              <a:rPr lang="en-US" altLang="zh-CN" dirty="0"/>
              <a:t>read</a:t>
            </a:r>
            <a:endParaRPr kumimoji="0" lang="zh-CN" altLang="en-US" sz="24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
        <p:nvSpPr>
          <p:cNvPr id="5" name="文本框 4">
            <a:extLst>
              <a:ext uri="{FF2B5EF4-FFF2-40B4-BE49-F238E27FC236}">
                <a16:creationId xmlns:a16="http://schemas.microsoft.com/office/drawing/2014/main" id="{A9DD825D-D56A-8841-A11E-724326F45A1D}"/>
              </a:ext>
            </a:extLst>
          </p:cNvPr>
          <p:cNvSpPr txBox="1"/>
          <p:nvPr/>
        </p:nvSpPr>
        <p:spPr>
          <a:xfrm>
            <a:off x="6476053" y="2427725"/>
            <a:ext cx="247343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altLang="zh-CN" sz="2400" b="1" i="0" u="none" strike="noStrike" cap="none" spc="0" normalizeH="0" baseline="0" dirty="0">
                <a:ln>
                  <a:noFill/>
                </a:ln>
                <a:solidFill>
                  <a:srgbClr val="FFFFFF"/>
                </a:solidFill>
                <a:effectLst/>
                <a:uFillTx/>
                <a:latin typeface="Helvetica Neue"/>
                <a:ea typeface="Helvetica Neue"/>
                <a:cs typeface="Helvetica Neue"/>
                <a:sym typeface="Helvetica Neue"/>
              </a:rPr>
              <a:t>Something</a:t>
            </a:r>
            <a:r>
              <a:rPr kumimoji="0" lang="zh-CN" altLang="en-US" sz="2400" b="1" i="0" u="none" strike="noStrike" cap="none" spc="0" normalizeH="0" baseline="0" dirty="0">
                <a:ln>
                  <a:noFill/>
                </a:ln>
                <a:solidFill>
                  <a:srgbClr val="FFFFFF"/>
                </a:solidFill>
                <a:effectLst/>
                <a:uFillTx/>
                <a:latin typeface="Helvetica Neue"/>
                <a:ea typeface="Helvetica Neue"/>
                <a:cs typeface="Helvetica Neue"/>
                <a:sym typeface="Helvetica Neue"/>
              </a:rPr>
              <a:t> </a:t>
            </a:r>
            <a:r>
              <a:rPr lang="en-US" altLang="zh-CN" dirty="0"/>
              <a:t>I</a:t>
            </a:r>
            <a:r>
              <a:rPr lang="zh-CN" altLang="en-US" dirty="0"/>
              <a:t> </a:t>
            </a:r>
            <a:r>
              <a:rPr lang="en-US" altLang="zh-CN" dirty="0"/>
              <a:t>use</a:t>
            </a:r>
            <a:endParaRPr kumimoji="0" lang="zh-CN" altLang="en-US" sz="24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pic>
        <p:nvPicPr>
          <p:cNvPr id="6" name="图片 5">
            <a:extLst>
              <a:ext uri="{FF2B5EF4-FFF2-40B4-BE49-F238E27FC236}">
                <a16:creationId xmlns:a16="http://schemas.microsoft.com/office/drawing/2014/main" id="{E4EE6F0B-12E2-304A-B5B7-F85BE98605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6053" y="3083378"/>
            <a:ext cx="4148046" cy="2811235"/>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Data you will use"/>
          <p:cNvSpPr txBox="1">
            <a:spLocks noGrp="1"/>
          </p:cNvSpPr>
          <p:nvPr>
            <p:ph type="subTitle" sz="quarter" idx="1"/>
          </p:nvPr>
        </p:nvSpPr>
        <p:spPr>
          <a:xfrm>
            <a:off x="3442575" y="471462"/>
            <a:ext cx="6390582" cy="1292276"/>
          </a:xfrm>
          <a:prstGeom prst="rect">
            <a:avLst/>
          </a:prstGeom>
        </p:spPr>
        <p:txBody>
          <a:bodyPr/>
          <a:lstStyle>
            <a:lvl1pPr defTabSz="578358">
              <a:defRPr sz="6534">
                <a:latin typeface="Arial"/>
                <a:ea typeface="Arial"/>
                <a:cs typeface="Arial"/>
                <a:sym typeface="Arial"/>
              </a:defRPr>
            </a:lvl1pPr>
          </a:lstStyle>
          <a:p>
            <a:r>
              <a:rPr dirty="0"/>
              <a:t>Data </a:t>
            </a:r>
            <a:r>
              <a:rPr lang="en-US" altLang="zh-CN" dirty="0"/>
              <a:t>I</a:t>
            </a:r>
            <a:r>
              <a:rPr dirty="0"/>
              <a:t> will use</a:t>
            </a:r>
          </a:p>
        </p:txBody>
      </p:sp>
      <p:pic>
        <p:nvPicPr>
          <p:cNvPr id="3" name="图片 2">
            <a:extLst>
              <a:ext uri="{FF2B5EF4-FFF2-40B4-BE49-F238E27FC236}">
                <a16:creationId xmlns:a16="http://schemas.microsoft.com/office/drawing/2014/main" id="{6B4EBCFC-7F58-034E-A3F8-D6AFAC073B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8807" y="1763738"/>
            <a:ext cx="7085130" cy="4555419"/>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8489B3A-8252-B34D-8588-C163778E15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064" y="964263"/>
            <a:ext cx="12083167" cy="7338489"/>
          </a:xfrm>
          <a:prstGeom prst="rect">
            <a:avLst/>
          </a:prstGeom>
        </p:spPr>
      </p:pic>
    </p:spTree>
    <p:extLst>
      <p:ext uri="{BB962C8B-B14F-4D97-AF65-F5344CB8AC3E}">
        <p14:creationId xmlns:p14="http://schemas.microsoft.com/office/powerpoint/2010/main" val="347300257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21FAEEF-ECB0-1343-97F2-03A892CC0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6448" y="512064"/>
            <a:ext cx="10181296" cy="8638954"/>
          </a:xfrm>
          <a:prstGeom prst="rect">
            <a:avLst/>
          </a:prstGeom>
        </p:spPr>
      </p:pic>
    </p:spTree>
    <p:extLst>
      <p:ext uri="{BB962C8B-B14F-4D97-AF65-F5344CB8AC3E}">
        <p14:creationId xmlns:p14="http://schemas.microsoft.com/office/powerpoint/2010/main" val="74871381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orm Sketches"/>
          <p:cNvSpPr txBox="1">
            <a:spLocks noGrp="1"/>
          </p:cNvSpPr>
          <p:nvPr>
            <p:ph type="subTitle" sz="quarter" idx="1"/>
          </p:nvPr>
        </p:nvSpPr>
        <p:spPr>
          <a:xfrm>
            <a:off x="419100" y="381000"/>
            <a:ext cx="3827116" cy="621358"/>
          </a:xfrm>
          <a:prstGeom prst="rect">
            <a:avLst/>
          </a:prstGeom>
        </p:spPr>
        <p:txBody>
          <a:bodyPr>
            <a:normAutofit lnSpcReduction="10000"/>
          </a:bodyPr>
          <a:lstStyle>
            <a:lvl1pPr algn="l">
              <a:defRPr>
                <a:latin typeface="Arial"/>
                <a:ea typeface="Arial"/>
                <a:cs typeface="Arial"/>
                <a:sym typeface="Arial"/>
              </a:defRPr>
            </a:lvl1pPr>
          </a:lstStyle>
          <a:p>
            <a:r>
              <a:t>Form Sketches</a:t>
            </a:r>
          </a:p>
        </p:txBody>
      </p:sp>
      <p:sp>
        <p:nvSpPr>
          <p:cNvPr id="140" name="Rectangle"/>
          <p:cNvSpPr/>
          <p:nvPr/>
        </p:nvSpPr>
        <p:spPr>
          <a:xfrm>
            <a:off x="587829" y="1616529"/>
            <a:ext cx="11980260" cy="6766364"/>
          </a:xfrm>
          <a:prstGeom prst="rect">
            <a:avLst/>
          </a:prstGeom>
          <a:ln w="12700">
            <a:solidFill>
              <a:srgbClr val="FFFFFF"/>
            </a:solidFill>
            <a:miter lim="400000"/>
          </a:ln>
        </p:spPr>
        <p:txBody>
          <a:bodyPr lIns="50800" tIns="50800" rIns="50800" bIns="50800" anchor="ctr"/>
          <a:lstStyle/>
          <a:p>
            <a:pPr>
              <a:defRPr sz="2200" b="0">
                <a:latin typeface="+mn-lt"/>
                <a:ea typeface="+mn-ea"/>
                <a:cs typeface="+mn-cs"/>
                <a:sym typeface="Helvetica Neue Medium"/>
              </a:defRPr>
            </a:pPr>
            <a:endParaRPr/>
          </a:p>
        </p:txBody>
      </p:sp>
      <p:sp>
        <p:nvSpPr>
          <p:cNvPr id="141" name="Sketches of final form"/>
          <p:cNvSpPr txBox="1"/>
          <p:nvPr/>
        </p:nvSpPr>
        <p:spPr>
          <a:xfrm>
            <a:off x="1271041" y="2694215"/>
            <a:ext cx="10991716" cy="192677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fontScale="70000" lnSpcReduction="20000"/>
          </a:bodyPr>
          <a:lstStyle/>
          <a:p>
            <a:pPr algn="l"/>
            <a:r>
              <a:rPr lang="zh-CN" altLang="zh-CN" dirty="0"/>
              <a:t>具体操作：</a:t>
            </a:r>
            <a:r>
              <a:rPr lang="en-US" altLang="zh-CN" dirty="0"/>
              <a:t>1</a:t>
            </a:r>
            <a:r>
              <a:rPr lang="zh-CN" altLang="zh-CN" dirty="0"/>
              <a:t>、选取这本书的其中两百多页贴在墙上拍照（这本书有六百多页，比较多，考虑到时间和效率问题只</a:t>
            </a:r>
            <a:endParaRPr lang="en-US" altLang="zh-CN" dirty="0"/>
          </a:p>
          <a:p>
            <a:pPr algn="l"/>
            <a:r>
              <a:rPr lang="zh-CN" altLang="en-US" dirty="0"/>
              <a:t>                       </a:t>
            </a:r>
            <a:r>
              <a:rPr lang="zh-CN" altLang="zh-CN" dirty="0"/>
              <a:t>选取了其中我们认为比较好的两百多页来操作）</a:t>
            </a:r>
          </a:p>
          <a:p>
            <a:pPr algn="l"/>
            <a:r>
              <a:rPr lang="en-US" altLang="zh-CN" dirty="0"/>
              <a:t>          </a:t>
            </a:r>
            <a:r>
              <a:rPr lang="zh-CN" altLang="en-US" dirty="0"/>
              <a:t>         </a:t>
            </a:r>
            <a:r>
              <a:rPr lang="en-US" altLang="zh-CN" dirty="0"/>
              <a:t>2</a:t>
            </a:r>
            <a:r>
              <a:rPr lang="zh-CN" altLang="zh-CN" dirty="0"/>
              <a:t>、剪切每一页的内容，把题目剪成三角形，正文建成矩形，图片剪成圆形。</a:t>
            </a:r>
          </a:p>
          <a:p>
            <a:pPr algn="l"/>
            <a:r>
              <a:rPr lang="en-US" altLang="zh-CN" dirty="0"/>
              <a:t>         </a:t>
            </a:r>
            <a:r>
              <a:rPr lang="zh-CN" altLang="en-US" dirty="0"/>
              <a:t>         </a:t>
            </a:r>
            <a:r>
              <a:rPr lang="en-US" altLang="zh-CN" dirty="0"/>
              <a:t> 3</a:t>
            </a:r>
            <a:r>
              <a:rPr lang="zh-CN" altLang="zh-CN" dirty="0"/>
              <a:t>、把每页的剪切的内容拼成新的形状，形成了我们自己的语言，同时这个新的符号也代表了书的页书</a:t>
            </a:r>
          </a:p>
          <a:p>
            <a:pPr algn="l"/>
            <a:r>
              <a:rPr lang="en-US" altLang="zh-CN" dirty="0"/>
              <a:t>          </a:t>
            </a:r>
            <a:r>
              <a:rPr lang="zh-CN" altLang="en-US" dirty="0"/>
              <a:t>         </a:t>
            </a:r>
            <a:r>
              <a:rPr lang="en-US" altLang="zh-CN" dirty="0"/>
              <a:t>4</a:t>
            </a:r>
            <a:r>
              <a:rPr lang="zh-CN" altLang="zh-CN" dirty="0"/>
              <a:t>、把每一类形状拼在一张纸上，并在每一个形状上标上我们自己语言表达的页书</a:t>
            </a:r>
          </a:p>
          <a:p>
            <a:pPr algn="l"/>
            <a:r>
              <a:rPr lang="en-US" altLang="zh-CN" dirty="0"/>
              <a:t>          </a:t>
            </a:r>
            <a:r>
              <a:rPr lang="zh-CN" altLang="en-US" dirty="0"/>
              <a:t>         </a:t>
            </a:r>
            <a:r>
              <a:rPr lang="en-US" altLang="zh-CN" dirty="0"/>
              <a:t>5</a:t>
            </a:r>
            <a:r>
              <a:rPr lang="zh-CN" altLang="zh-CN" dirty="0"/>
              <a:t>、最后按照拼成的形状编订成一本新书</a:t>
            </a:r>
          </a:p>
          <a:p>
            <a:pPr algn="l" defTabSz="268731">
              <a:defRPr sz="1702" b="0">
                <a:latin typeface="Arial"/>
                <a:ea typeface="Arial"/>
                <a:cs typeface="Arial"/>
                <a:sym typeface="Arial"/>
              </a:defRPr>
            </a:pPr>
            <a:br>
              <a:rPr lang="zh-CN" altLang="en-US" dirty="0"/>
            </a:br>
            <a:endParaRPr dirty="0"/>
          </a:p>
        </p:txBody>
      </p:sp>
      <p:sp>
        <p:nvSpPr>
          <p:cNvPr id="142" name="Sketches of final form idea"/>
          <p:cNvSpPr txBox="1"/>
          <p:nvPr/>
        </p:nvSpPr>
        <p:spPr>
          <a:xfrm>
            <a:off x="1271041" y="4437308"/>
            <a:ext cx="10991716" cy="310649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lgn="l" defTabSz="286258">
              <a:defRPr sz="1813" b="0">
                <a:latin typeface="Arial"/>
                <a:ea typeface="Arial"/>
                <a:cs typeface="Arial"/>
                <a:sym typeface="Arial"/>
              </a:defRPr>
            </a:lvl1pPr>
          </a:lstStyle>
          <a:p>
            <a:r>
              <a:rPr lang="en-US" altLang="zh-CN" dirty="0"/>
              <a:t>Specific operation: 1. Select more than 200 pages of this book and   paste them on the wall to take photos. (This book has more than 600 pages, more than 200 pages are selected to operate, considering the time and efficiency issues.)</a:t>
            </a:r>
            <a:endParaRPr lang="zh-CN" altLang="zh-CN" dirty="0"/>
          </a:p>
          <a:p>
            <a:r>
              <a:rPr lang="en-US" altLang="zh-CN" dirty="0"/>
              <a:t>2. Cut the content of each page, cut the title into  triangles, make the text into rectangles, and cut the pictures into circles.</a:t>
            </a:r>
            <a:endParaRPr lang="zh-CN" altLang="zh-CN" dirty="0"/>
          </a:p>
          <a:p>
            <a:r>
              <a:rPr lang="en-US" altLang="zh-CN" dirty="0"/>
              <a:t>3. Put the cut content of each page into a new shape and form our own language. At the same time, this new symbol also represents the page book of a book.</a:t>
            </a:r>
            <a:endParaRPr lang="zh-CN" altLang="zh-CN" dirty="0"/>
          </a:p>
          <a:p>
            <a:r>
              <a:rPr lang="en-US" altLang="zh-CN" dirty="0"/>
              <a:t>4. Put each type of shape together on a piece of paper and mark each shape with a page book in our own language.</a:t>
            </a:r>
            <a:endParaRPr lang="zh-CN" altLang="zh-CN" dirty="0"/>
          </a:p>
          <a:p>
            <a:r>
              <a:rPr lang="en-US" altLang="zh-CN" dirty="0"/>
              <a:t>5. Finally, a new book is compiled according to the assembled shape.</a:t>
            </a:r>
            <a:endParaRPr lang="zh-CN" altLang="zh-CN"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How you will translate the data?"/>
          <p:cNvSpPr txBox="1">
            <a:spLocks noGrp="1"/>
          </p:cNvSpPr>
          <p:nvPr>
            <p:ph type="subTitle" sz="quarter" idx="1"/>
          </p:nvPr>
        </p:nvSpPr>
        <p:spPr>
          <a:xfrm>
            <a:off x="3307109" y="812105"/>
            <a:ext cx="6390582" cy="864990"/>
          </a:xfrm>
          <a:prstGeom prst="rect">
            <a:avLst/>
          </a:prstGeom>
        </p:spPr>
        <p:txBody>
          <a:bodyPr/>
          <a:lstStyle>
            <a:lvl1pPr defTabSz="309625">
              <a:defRPr sz="3498">
                <a:latin typeface="Arial"/>
                <a:ea typeface="Arial"/>
                <a:cs typeface="Arial"/>
                <a:sym typeface="Arial"/>
              </a:defRPr>
            </a:lvl1pPr>
          </a:lstStyle>
          <a:p>
            <a:r>
              <a:rPr dirty="0"/>
              <a:t>translate the data</a:t>
            </a:r>
          </a:p>
        </p:txBody>
      </p:sp>
      <p:pic>
        <p:nvPicPr>
          <p:cNvPr id="7" name="图片 6">
            <a:extLst>
              <a:ext uri="{FF2B5EF4-FFF2-40B4-BE49-F238E27FC236}">
                <a16:creationId xmlns:a16="http://schemas.microsoft.com/office/drawing/2014/main" id="{6EE19A0B-2B4C-9943-9E38-045F0D4CB5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0820" y="2041390"/>
            <a:ext cx="4939752" cy="6982065"/>
          </a:xfrm>
          <a:prstGeom prst="rect">
            <a:avLst/>
          </a:prstGeom>
        </p:spPr>
      </p:pic>
      <p:pic>
        <p:nvPicPr>
          <p:cNvPr id="9" name="图片 8">
            <a:extLst>
              <a:ext uri="{FF2B5EF4-FFF2-40B4-BE49-F238E27FC236}">
                <a16:creationId xmlns:a16="http://schemas.microsoft.com/office/drawing/2014/main" id="{F1D35918-7D16-924D-8AB6-C6FD371DBA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3871" y="2041390"/>
            <a:ext cx="4939749" cy="6982065"/>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CBDDA498-C7D6-6448-B5F3-4870BA561C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227" y="2185455"/>
            <a:ext cx="3493040" cy="4937221"/>
          </a:xfrm>
          <a:prstGeom prst="rect">
            <a:avLst/>
          </a:prstGeom>
        </p:spPr>
      </p:pic>
      <p:pic>
        <p:nvPicPr>
          <p:cNvPr id="16" name="图片 15">
            <a:extLst>
              <a:ext uri="{FF2B5EF4-FFF2-40B4-BE49-F238E27FC236}">
                <a16:creationId xmlns:a16="http://schemas.microsoft.com/office/drawing/2014/main" id="{6DB389C4-C609-1E4B-9BF3-44B8EFCEE3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86686" y="2194560"/>
            <a:ext cx="3509594" cy="4960620"/>
          </a:xfrm>
          <a:prstGeom prst="rect">
            <a:avLst/>
          </a:prstGeom>
        </p:spPr>
      </p:pic>
      <p:pic>
        <p:nvPicPr>
          <p:cNvPr id="18" name="图片 17">
            <a:extLst>
              <a:ext uri="{FF2B5EF4-FFF2-40B4-BE49-F238E27FC236}">
                <a16:creationId xmlns:a16="http://schemas.microsoft.com/office/drawing/2014/main" id="{815BF2BB-4D67-1549-92ED-BC3DEFE5E3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0599" y="2185456"/>
            <a:ext cx="3516035" cy="4969724"/>
          </a:xfrm>
          <a:prstGeom prst="rect">
            <a:avLst/>
          </a:prstGeom>
        </p:spPr>
      </p:pic>
    </p:spTree>
    <p:extLst>
      <p:ext uri="{BB962C8B-B14F-4D97-AF65-F5344CB8AC3E}">
        <p14:creationId xmlns:p14="http://schemas.microsoft.com/office/powerpoint/2010/main" val="4064095857"/>
      </p:ext>
    </p:extLst>
  </p:cSld>
  <p:clrMapOvr>
    <a:masterClrMapping/>
  </p:clrMapOvr>
  <p:transition spd="med"/>
</p:sld>
</file>

<file path=ppt/theme/theme1.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748</TotalTime>
  <Words>657</Words>
  <Application>Microsoft Macintosh PowerPoint</Application>
  <PresentationFormat>自定义</PresentationFormat>
  <Paragraphs>53</Paragraphs>
  <Slides>12</Slides>
  <Notes>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12</vt:i4>
      </vt:variant>
    </vt:vector>
  </HeadingPairs>
  <TitlesOfParts>
    <vt:vector size="17" baseType="lpstr">
      <vt:lpstr>Arial</vt:lpstr>
      <vt:lpstr>Helvetica Neue</vt:lpstr>
      <vt:lpstr>Helvetica Neue Light</vt:lpstr>
      <vt:lpstr>Helvetica Neue Medium</vt:lpstr>
      <vt:lpstr>Black</vt:lpstr>
      <vt:lpstr>“BOOK”</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cp:lastModifiedBy>Microsoft Office 用户</cp:lastModifiedBy>
  <cp:revision>12</cp:revision>
  <dcterms:modified xsi:type="dcterms:W3CDTF">2019-06-18T01:24:19Z</dcterms:modified>
</cp:coreProperties>
</file>